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382" r:id="rId3"/>
    <p:sldId id="369" r:id="rId4"/>
    <p:sldId id="385" r:id="rId5"/>
    <p:sldId id="386" r:id="rId6"/>
    <p:sldId id="376" r:id="rId7"/>
    <p:sldId id="384" r:id="rId8"/>
    <p:sldId id="381" r:id="rId9"/>
    <p:sldId id="387" r:id="rId10"/>
    <p:sldId id="388" r:id="rId11"/>
    <p:sldId id="374" r:id="rId12"/>
    <p:sldId id="389" r:id="rId13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F503A"/>
    <a:srgbClr val="2E3192"/>
    <a:srgbClr val="990033"/>
    <a:srgbClr val="F1523C"/>
    <a:srgbClr val="ED1B24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29" autoAdjust="0"/>
  </p:normalViewPr>
  <p:slideViewPr>
    <p:cSldViewPr>
      <p:cViewPr>
        <p:scale>
          <a:sx n="126" d="100"/>
          <a:sy n="126" d="100"/>
        </p:scale>
        <p:origin x="-1206" y="-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40A214-C1CB-4BEA-80FD-A136B6BFF999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D4FAEB-CCB3-4E72-9265-25AB329C1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CA2CAF-F49C-4115-A4D5-DB8CA9D55179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7F0698-A0C2-4572-AD21-C911133D2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E9B2BA-E122-4DD7-A5F9-7DA0611F5D3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A4E9EC-3E16-4C46-8C15-1662E3B1173F}" type="slidenum">
              <a:rPr lang="ru-RU" altLang="ru-RU" sz="1200">
                <a:latin typeface="Calibri" pitchFamily="34" charset="0"/>
              </a:rPr>
              <a:pPr algn="r"/>
              <a:t>10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7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097356-0512-4F28-A4F4-2EF11C2CB493}" type="slidenum">
              <a:rPr lang="ru-RU" altLang="ru-RU" sz="1200">
                <a:latin typeface="Calibri" pitchFamily="34" charset="0"/>
              </a:rPr>
              <a:pPr algn="r"/>
              <a:t>11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5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A612EF-B7DB-461D-9F99-EF4BDADDFDA4}" type="slidenum">
              <a:rPr lang="ru-RU" altLang="ru-RU" sz="1200">
                <a:latin typeface="Calibri" pitchFamily="34" charset="0"/>
              </a:rPr>
              <a:pPr algn="r"/>
              <a:t>12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5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E665D9-AE7B-4DF4-A45E-6160186EA01E}" type="slidenum">
              <a:rPr lang="ru-RU" altLang="ru-RU" sz="1200">
                <a:latin typeface="Calibri" pitchFamily="34" charset="0"/>
              </a:rPr>
              <a:pPr algn="r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04F50E-094B-4780-AAE5-FBD428C54345}" type="slidenum">
              <a:rPr lang="ru-RU" altLang="ru-RU" sz="1200">
                <a:latin typeface="Calibri" pitchFamily="34" charset="0"/>
              </a:rPr>
              <a:pPr algn="r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1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02CA6A-6A1D-4BAE-AA2A-943EAC038FC1}" type="slidenum">
              <a:rPr lang="ru-RU" altLang="ru-RU" sz="1200">
                <a:latin typeface="Calibri" pitchFamily="34" charset="0"/>
              </a:rPr>
              <a:pPr algn="r"/>
              <a:t>4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79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DA161D-0068-4DF3-A731-3A719D20666A}" type="slidenum">
              <a:rPr lang="ru-RU" altLang="ru-RU" sz="1200">
                <a:latin typeface="Calibri" pitchFamily="34" charset="0"/>
              </a:rPr>
              <a:pPr algn="r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7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8FC406-B732-471F-9BB1-6E206FCC6A23}" type="slidenum">
              <a:rPr lang="ru-RU" altLang="ru-RU" sz="1200">
                <a:latin typeface="Calibri" pitchFamily="34" charset="0"/>
              </a:rPr>
              <a:pPr algn="r"/>
              <a:t>6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5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2C3306-1E9F-4715-9BD8-608349CC9E1C}" type="slidenum">
              <a:rPr lang="ru-RU" altLang="ru-RU" sz="1200">
                <a:latin typeface="Calibri" pitchFamily="34" charset="0"/>
              </a:rPr>
              <a:pPr algn="r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F6D5D1-B461-4F29-B2D2-3EC92ED10FF6}" type="slidenum">
              <a:rPr lang="ru-RU" altLang="ru-RU" sz="1200">
                <a:latin typeface="Calibri" pitchFamily="34" charset="0"/>
              </a:rPr>
              <a:pPr algn="r"/>
              <a:t>8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1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E46BEC-5C04-4CDB-9DA0-2FD1C4720630}" type="slidenum">
              <a:rPr lang="ru-RU" altLang="ru-RU" sz="1200">
                <a:latin typeface="Calibri" pitchFamily="34" charset="0"/>
              </a:rPr>
              <a:pPr algn="r"/>
              <a:t>9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C1C5D-88D0-4979-8485-5AD408FE44E1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9023-5244-470F-A7ED-DAD11BD81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3D69-B0C6-4079-A1C1-3EE7DFE1BE49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521A-7EEB-414F-9229-CBF54824F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77B4B-F7FA-4FC1-B12D-7D3ADF3C3A80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A82E0-155E-497D-BC99-0D56A6C8C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9232-4EC6-4C0B-91B5-9FDF87E97A31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76F2-D8EB-48E4-BF04-6F42EFE79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9F53-5F27-4817-827E-C383415549EA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1848-4C8A-479C-8917-1CCF973C5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77802-5B4A-4695-B0F7-43D17873DD4C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134DF-5795-4BC9-93E8-480766A1B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E4C5E-E8D9-4D5D-9EC0-F999859EDEA9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E10B-D463-4BCC-92CE-99DF9A031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C8B0E-9445-417A-80C8-202BFF38943B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1F32E-D86D-4561-9D29-24C3624E4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0676-CCB2-47BD-B741-3549B8625A1A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7DEC-A43A-40E9-848A-DD23BEAA3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D6B06-0BE2-41F6-8D8E-2F8C69C655DE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5113-5A16-4E7A-8AA0-7D4911D56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82C-F2D6-48D3-B17E-C42F68F4082D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22239-94DB-4419-B07B-DBF5D0C2A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CF658A-5DF8-46EE-B851-6EC331DE491B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FF0C9F-92EF-4B43-BBBE-B7B361BC5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368300" y="1563688"/>
            <a:ext cx="8369300" cy="2736850"/>
          </a:xfrm>
          <a:prstGeom prst="rect">
            <a:avLst/>
          </a:prstGeom>
          <a:solidFill>
            <a:schemeClr val="accent1">
              <a:lumMod val="20000"/>
              <a:lumOff val="80000"/>
              <a:alpha val="51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ПАМЯТКА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по недопущению поведения,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8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0025" y="123825"/>
            <a:ext cx="76327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i="1" u="sng" dirty="0" smtClean="0">
                <a:solidFill>
                  <a:srgbClr val="2E3192"/>
                </a:solidFill>
                <a:latin typeface="Cambria" pitchFamily="18" charset="0"/>
              </a:rPr>
              <a:t>ДЕЙСТВИЯ ГРАЖДАНСКОГО СЛУЖАЩЕГО РОСОБРНАДЗОРА, КОТОРЫЕ МОГУТ БЫТЬ ВОСПРИНЯТЫ ОКРУЖАЮЩИМИ КАК СОГЛАСИЕ ПРИНЯТЬ ВЗЯТКУ ИЛИ ПРОСЬБА (НАМЕК) О ДАЧЕ ВЗЯТКИ: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973138" y="1635125"/>
            <a:ext cx="7920037" cy="2554288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регулярное получение подарков;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посещение ресторанов совместно с представителями организации, которая  извлекла, извлекает или может извлечь выгоду из решений или действий (бездействия) гражданского служащего Рособрнадзора;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пользование услугами конкретной организации в рамках исполнения государственного контракта;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предлагает оказание услуг физическим и юридическим лицам, выходя за пределы прямых должностных обязанностей;</a:t>
            </a:r>
            <a:endParaRPr lang="ru-RU" sz="1600" b="1" kern="1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отдает предпочтительное  отношение отдельным физическим и юридическим лицам</a:t>
            </a:r>
          </a:p>
        </p:txBody>
      </p:sp>
      <p:pic>
        <p:nvPicPr>
          <p:cNvPr id="33801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438" y="1635125"/>
            <a:ext cx="684212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8" name="Подзаголовок 4"/>
          <p:cNvSpPr txBox="1">
            <a:spLocks/>
          </p:cNvSpPr>
          <p:nvPr/>
        </p:nvSpPr>
        <p:spPr bwMode="auto">
          <a:xfrm>
            <a:off x="1462088" y="50800"/>
            <a:ext cx="7126287" cy="6492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altLang="ru-RU" sz="3200" b="1" dirty="0">
                <a:solidFill>
                  <a:srgbClr val="FF0000"/>
                </a:solidFill>
                <a:latin typeface="Cambria" panose="02040503050406030204" pitchFamily="18" charset="0"/>
                <a:cs typeface="Tahoma" pitchFamily="34" charset="0"/>
              </a:rPr>
              <a:t>ПОМНИТЕ!</a:t>
            </a:r>
            <a:endParaRPr lang="ru-RU" altLang="ru-RU" sz="3200" b="1" dirty="0">
              <a:solidFill>
                <a:srgbClr val="FF0000"/>
              </a:solidFill>
              <a:latin typeface="Cambria" panose="02040503050406030204" pitchFamily="18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62088" y="987425"/>
            <a:ext cx="7573962" cy="354012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поведение,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взятки, </a:t>
            </a:r>
            <a:r>
              <a:rPr lang="ru-RU" sz="1600" b="1" u="sng" dirty="0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является неприемлемым для гражданских служащих </a:t>
            </a:r>
            <a:r>
              <a:rPr lang="ru-RU" sz="1600" b="1" u="sng" dirty="0" err="1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b="1" dirty="0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,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 поскольку заставляет усомниться в его объективности и добросовестности, наносит ущерб репутации системы государственного управления в целом</a:t>
            </a:r>
          </a:p>
          <a:p>
            <a:pPr algn="just">
              <a:defRPr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гражданским служащим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 следует уделять внимание манере своего общения с коллегами, представителями организаций, гражданами и, в частности воздерживаться от поведения, которое может восприниматься окружающими как обещание или предложение дачи взятки либо как согласие принять взятку или как просьба о даче взятки </a:t>
            </a:r>
          </a:p>
        </p:txBody>
      </p:sp>
      <p:pic>
        <p:nvPicPr>
          <p:cNvPr id="3584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188" y="1419225"/>
            <a:ext cx="82708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01788" y="123825"/>
            <a:ext cx="7581900" cy="6461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УВЕДОМЛЕНИЕ О ВСЕХ СИТУАЦИЯХ СКЛОНЕНИЯ К КОРРУПЦИОННЫМ ПРАВОНАРУШЕНИЯМ</a:t>
            </a:r>
            <a:r>
              <a:rPr lang="ru-RU" b="1" i="1" u="sng" dirty="0">
                <a:solidFill>
                  <a:srgbClr val="2E3192"/>
                </a:solidFill>
                <a:latin typeface="Cambria" pitchFamily="18" charset="0"/>
              </a:rPr>
              <a:t>:</a:t>
            </a:r>
            <a:endParaRPr lang="ru-RU" b="1" i="1" u="sng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042988" y="1717675"/>
            <a:ext cx="3633787" cy="1662113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ПРИВОДИТ К СОКРАЩЕНИЮ ЧИСЛА СЛУЧАЕВ ПРЕДЛОЖЕНИЙ И ДАЧИ ВЗЯТКИ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473325" y="842963"/>
            <a:ext cx="484188" cy="781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2"/>
              </a:solidFill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003800" y="1717675"/>
            <a:ext cx="3529013" cy="230822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ПОЗВОЛЯЕТ ВЫЯВИТЬ НЕДОБРОСОВЕСТНЫХ ПРЕДСТАВИТЕЛЕЙ ОРГАНИЗАЦИЙ И ГРАЖДАН, ВЗАИМОДЕЙСТВУЮЩИХ С РОСОБРНАДЗОРОМ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6451600" y="842963"/>
            <a:ext cx="484188" cy="763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4572000" y="1524000"/>
            <a:ext cx="4176713" cy="2462213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деньги;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ценные бумаги;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иное имущество;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выгоды имущественного характера;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незаконные услуги имущественного характера – действия, направленные на избавление лица от затрат;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другие имущественные права – права, не связанные с приобретением права собственности</a:t>
            </a:r>
          </a:p>
          <a:p>
            <a:pPr marL="285750" indent="-285750" algn="just">
              <a:defRPr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2159000" y="912813"/>
            <a:ext cx="803275" cy="469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16013" y="1524000"/>
            <a:ext cx="3343275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u="sng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Взятка</a:t>
            </a:r>
            <a:r>
              <a:rPr lang="ru-RU" sz="1200" u="sng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 — </a:t>
            </a:r>
            <a:r>
              <a:rPr lang="ru-RU" sz="1200" b="1" u="sng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получение должностным лицом, лично или через посредника денег, ценных бумаг, иного 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</a:t>
            </a:r>
            <a:endParaRPr lang="ru-RU" sz="1200" u="sn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9700" y="354013"/>
            <a:ext cx="2754313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ПРЕДМЕТ ВЗЯТКИ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6375" y="339725"/>
            <a:ext cx="2752725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ЧТО ТАКОЕ ВЗЯТКА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069013" y="912813"/>
            <a:ext cx="831850" cy="469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350" y="339725"/>
            <a:ext cx="7632700" cy="43021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582738" y="3219450"/>
            <a:ext cx="7464425" cy="1293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1200" b="1">
                <a:latin typeface="Cambria" pitchFamily="18" charset="0"/>
                <a:cs typeface="Times New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за совершение подобных действий к юридическому лицу применяются меры</a:t>
            </a:r>
          </a:p>
          <a:p>
            <a:pPr>
              <a:defRPr/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административной ответственности вплоть до штрафа (до стократной суммы денежных средств, стоимости ценных бумаг, иного имущества, услуг имущественного характера, иных имущественных прав, незаконно переданных или оказанных либо обещанных или предложенных </a:t>
            </a:r>
          </a:p>
          <a:p>
            <a:pPr>
              <a:defRPr/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от имени юридического лица)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4781550" y="1793875"/>
            <a:ext cx="708025" cy="387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571625" y="915988"/>
            <a:ext cx="7464425" cy="2092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незаконные передача, предложение или обещание от имени или в интересах юридического лица должностному лицу, лицу, выполняющему управленческие функции в коммерческой или иной организации, иностранному должностному лицу либо должностному лицу публичной международной организации денег, ценных бумаг, иного имущества, оказание ему услуг имущественного характера, предоставление имущественных прав за совершение в интересах  данного юридического лица должностным лицом, лицом, выполняющим управленческие функции в коммерческой или иной организации, иностранным должностным лицом либо должностным лицом публичной международной организации действия (бездействие), связанного с занимаемым ими служебным положением</a:t>
            </a:r>
            <a:endParaRPr lang="ru-RU" sz="1300" b="1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76375" y="107950"/>
            <a:ext cx="7519988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НЕЗАКОННОЕ ВОЗНАГРАЖДЕНИЕ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0" name="Подзаголовок 4"/>
          <p:cNvSpPr txBox="1">
            <a:spLocks/>
          </p:cNvSpPr>
          <p:nvPr/>
        </p:nvSpPr>
        <p:spPr bwMode="auto">
          <a:xfrm>
            <a:off x="758825" y="771525"/>
            <a:ext cx="71262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87488" y="1374775"/>
            <a:ext cx="7526337" cy="954088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ЕСЛИ УСЛОВЛЕННАЯ ПЕРЕДАЧА ЦЕННОСТЕЙ НЕ СОСТОЯЛАСЬ ПО ОБСТОЯТЕЛЬСТВАМ, НЕ ЗАВИСЯЩИМ ОТ ВОЛИ ЛИЦ, ДЕЙСТВИЯ КОТОРЫХ БЫЛИ НЕПОСРЕДСТВЕННО НАПРАВЛЕНЫ НА ИХ ПЕРЕДАЧУ ИЛИ ПОЛУЧЕНИЕ, СОДЕЯННОЕ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КВАЛИФИЦИРУЕТСЯ КАК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35100" y="107950"/>
            <a:ext cx="7632700" cy="9239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Постановление Пленума Верховного суда Российской Федерации от 09.07.2013 № 24 «О судебной практике по делам о взяточничестве и об иных коррупционных преступлениях»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87488" y="3219450"/>
            <a:ext cx="7526337" cy="52387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ПОКУШЕНИЕ НА ПОЛУЧЕНИЕ ВЗЯТКИ, ДАЧУ ВЗЯТКИ, ПОСРЕДНИЧЕСТВО ВО ВЗЯТОЧНИЧЕСТВЕ ИЛИ КОММЕРЧЕСКИЙ ПОДКУП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095625" y="2427288"/>
            <a:ext cx="484188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6659563" y="2427288"/>
            <a:ext cx="485775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8" name="Подзаголовок 4"/>
          <p:cNvSpPr txBox="1">
            <a:spLocks/>
          </p:cNvSpPr>
          <p:nvPr/>
        </p:nvSpPr>
        <p:spPr bwMode="auto">
          <a:xfrm>
            <a:off x="758825" y="771525"/>
            <a:ext cx="71262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187450" y="1492250"/>
            <a:ext cx="7777163" cy="2030413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ЕСЛИ ИМУЩЕСТВЕННЫЕ ВЫГОДЫ В ВИДЕ ДЕНЕГ, ИНЫХ ЦЕННОСТЕЙ, ОКАЗАНИЕ МАТЕРИАЛЬНЫХ УСЛУГ ПРЕДСТАВЛЕНЫ РОДНЫМ И БЛИЗКИМ ДОЛЖНОСТНОГО ЛИЦА С ЕГО СОГЛАСИЯ ЛИБО ОН НЕ ВОЗРАЖАЛ ПРОТИВ ЭТОГО И ИСПОЛЬЗОВАЛ СВОИ СЛУЖЕБНЫЕ ПОЛНОМОЧИЯ В ПОЛЬЗУ ВЗЯТКОДАТЕЛЯ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, ДЕЙСТВИЯ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ДОЛЖНОСТНОГО ЛИЦА КВАЛИФИЦИРУЮТСЯ КАК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ПОЛУЧЕНИЕ ВЗЯТКИ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350" y="320675"/>
            <a:ext cx="76327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УЧАСТИЕ РОДСТВЕННИКОВ В ПОЛУЧЕНИИ ВЗЯТКИ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812925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22400" y="138113"/>
            <a:ext cx="7632700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ВЫМОГАТЕЛЬСТВО ВЗЯТКИ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284663" y="842963"/>
            <a:ext cx="1169987" cy="463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25575" y="1412875"/>
            <a:ext cx="7632700" cy="1077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требование должностного лица дать взятку либо передать незаконное вознаграждение при коммерческом подкупе, сопряженное с угрозой совершить действия(бездействие), которые могут причинить вред законным интересам лица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22400" y="3205163"/>
            <a:ext cx="7635875" cy="1076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заведомое создание условий, при которых лицо вынуждено передать указанные предметы с целью предотвращения вредных последствий для своих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правоохраняемых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 интересов (напр., умышленное нарушение установленных законом сроков рассмотрения обращений граждан)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4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230188"/>
            <a:ext cx="7632700" cy="9239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СИТУАЦИИ, В КОТОРЫХ ПОВЕДЕНИЕ ГРАЖДАНСКОГО СЛУЖАЩЕГО </a:t>
            </a:r>
            <a:r>
              <a:rPr lang="ru-RU" b="1" i="1" u="sng" dirty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РОСОБРНАДЗОРА МОЖЕТ БЫТЬ ВОСПРИНЯТО ОКРУЖАЮЩИМИ КАК СОГЛАСИЕ ПРИНЯТЬ ВЗЯТКУ: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47713" y="1789113"/>
            <a:ext cx="8153400" cy="3048000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гражданский служащий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ведет переговоры о последующем трудоустройстве с организацией, которая извлекла, извлекает или может извлечь выгоду из решений или действий (бездействия)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родственники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устраиваются на работу в организацию, которая извлекла, извлекает или может извлечь выгоду из решений или действий (бездействия)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родственники 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соглашаются принять подарок от организации, которая извлекла, извлекает или может извлечь выгоду из решений или действий (бездействия) гражданского служащего 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и др. ситуации</a:t>
            </a:r>
          </a:p>
        </p:txBody>
      </p:sp>
      <p:pic>
        <p:nvPicPr>
          <p:cNvPr id="27657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1563688"/>
            <a:ext cx="682625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321175" y="1154113"/>
            <a:ext cx="827088" cy="5794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230188"/>
            <a:ext cx="7632700" cy="9239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СЛОВА, ВЫРАЖЕНИЯ ГРАЖДАНСКОГО СЛУЖАЩЕГО РОСОБРНАДЗОРА, КОТОРЫЕ МОГУТ БЫТЬ ВОСПРИНЯТЫ ОКРУЖАЮЩИМИ КАК ПРОСЬБА (НАМЕК) О ДАЧЕ ВЗЯТКИ: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392238" y="1781175"/>
            <a:ext cx="7219950" cy="267652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«вопрос решить трудно, но можно»;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«спасибо на хлеб не намажешь»;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«договоримся»;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«нужны более веские аргументы»;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«нужно обсудить параметры»;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 что делать будем?» и т.д.</a:t>
            </a:r>
          </a:p>
          <a:p>
            <a:pPr algn="just">
              <a:lnSpc>
                <a:spcPct val="150000"/>
              </a:lnSpc>
              <a:defRPr/>
            </a:pPr>
            <a:endParaRPr lang="ru-RU" sz="1600" b="1" i="1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29705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7513" y="1444625"/>
            <a:ext cx="682625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508500" y="1154113"/>
            <a:ext cx="660400" cy="5794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1552575" y="195263"/>
            <a:ext cx="7126288" cy="57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altLang="ru-RU" b="1" i="1" u="sng" dirty="0">
                <a:solidFill>
                  <a:srgbClr val="2E3192"/>
                </a:solidFill>
                <a:latin typeface="Cambria" panose="02040503050406030204" pitchFamily="18" charset="0"/>
                <a:cs typeface="Tahoma" pitchFamily="34" charset="0"/>
              </a:rPr>
              <a:t>ТЕМЫ, ОБСУЖДЕНИЕ КОТОРЫХ МОЖЕТ БЫТЬ ВОСПРИНЯТО ОКРУЖАЮЩИМИ КАК ПРОСЬБА (НАМЕК) О ДАЧЕ ВЗЯТКИ:</a:t>
            </a:r>
            <a:endParaRPr lang="ru-RU" altLang="ru-RU" b="1" i="1" u="sng" dirty="0">
              <a:solidFill>
                <a:srgbClr val="2E3192"/>
              </a:solidFill>
              <a:latin typeface="Cambria" panose="02040503050406030204" pitchFamily="18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201738" y="1851025"/>
            <a:ext cx="7775575" cy="230822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низкий уровень содержания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нехватка денежных средств на реализацию тех или иных нужд;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приобрести то или иное имущество;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получить ту или иную услугу;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отправиться в туристическую поездку;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отсутствие работы у родственников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необходимость поступления детей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в образовательные учреждения и т.д.</a:t>
            </a:r>
          </a:p>
        </p:txBody>
      </p:sp>
      <p:pic>
        <p:nvPicPr>
          <p:cNvPr id="31752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851025"/>
            <a:ext cx="7207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13939</TotalTime>
  <Words>806</Words>
  <Application>Microsoft Office PowerPoint</Application>
  <PresentationFormat>Экран (16:9)</PresentationFormat>
  <Paragraphs>71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Cambria</vt:lpstr>
      <vt:lpstr>Calibri</vt:lpstr>
      <vt:lpstr>Times New Roman</vt:lpstr>
      <vt:lpstr>Wingdings</vt:lpstr>
      <vt:lpstr>Tahoma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SemenovaOV</cp:lastModifiedBy>
  <cp:revision>851</cp:revision>
  <cp:lastPrinted>2015-09-30T09:34:14Z</cp:lastPrinted>
  <dcterms:created xsi:type="dcterms:W3CDTF">2013-10-28T02:04:26Z</dcterms:created>
  <dcterms:modified xsi:type="dcterms:W3CDTF">2015-10-12T08:45:27Z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  <property fmtid="{D5CDD505-2E9C-101B-9397-08002B2CF9AE}" pid="12" name="_dlc_DocId">
    <vt:lpwstr>C7SY476UVPAM-52-228396</vt:lpwstr>
  </property>
  <property fmtid="{D5CDD505-2E9C-101B-9397-08002B2CF9AE}" pid="13" name="_dlc_DocIdUrl">
    <vt:lpwstr>http://mp27/Docs/_layouts/DocIdRedir.aspx?ID=C7SY476UVPAM-52-228396, C7SY476UVPAM-52-228396</vt:lpwstr>
  </property>
  <property fmtid="{D5CDD505-2E9C-101B-9397-08002B2CF9AE}" pid="14" name="l6ea12c2109f40bda277d1a9858ecc92">
    <vt:lpwstr/>
  </property>
  <property fmtid="{D5CDD505-2E9C-101B-9397-08002B2CF9AE}" pid="15" name="IconOverlay">
    <vt:lpwstr/>
  </property>
  <property fmtid="{D5CDD505-2E9C-101B-9397-08002B2CF9AE}" pid="16" name="DocType">
    <vt:lpwstr/>
  </property>
  <property fmtid="{D5CDD505-2E9C-101B-9397-08002B2CF9AE}" pid="17" name="a39f889c817340af9831b8d13b13a208">
    <vt:lpwstr/>
  </property>
  <property fmtid="{D5CDD505-2E9C-101B-9397-08002B2CF9AE}" pid="18" name="Uniq">
    <vt:lpwstr/>
  </property>
  <property fmtid="{D5CDD505-2E9C-101B-9397-08002B2CF9AE}" pid="19" name="TaxCatchAll">
    <vt:lpwstr>29;#</vt:lpwstr>
  </property>
  <property fmtid="{D5CDD505-2E9C-101B-9397-08002B2CF9AE}" pid="20" name="g943717a092c4fc1b62636c74327ccfa">
    <vt:lpwstr>ДМП3e3ca49e-6427-40d8-bc11-0597c9532f93</vt:lpwstr>
  </property>
</Properties>
</file>