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60" r:id="rId4"/>
    <p:sldId id="258" r:id="rId5"/>
    <p:sldId id="259" r:id="rId6"/>
    <p:sldId id="257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78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6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125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210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080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35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890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9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0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8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4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81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27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20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2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E6BC-C216-495D-9B79-AD9337B0217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27034E-BBC7-4CF8-92CC-ECA6E3E01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0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158" y="906163"/>
            <a:ext cx="10363200" cy="6260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>
                <a:solidFill>
                  <a:srgbClr val="C00000"/>
                </a:solidFill>
              </a:rPr>
              <a:t>Федеральное государственное бюджетное образовательное</a:t>
            </a:r>
            <a:br>
              <a:rPr lang="ru-RU" altLang="ru-RU" sz="2400" dirty="0">
                <a:solidFill>
                  <a:srgbClr val="C00000"/>
                </a:solidFill>
              </a:rPr>
            </a:br>
            <a:r>
              <a:rPr lang="ru-RU" altLang="ru-RU" sz="2400" dirty="0">
                <a:solidFill>
                  <a:srgbClr val="C00000"/>
                </a:solidFill>
              </a:rPr>
              <a:t>учреждение высшего образования «Орловский государственный </a:t>
            </a:r>
            <a:br>
              <a:rPr lang="ru-RU" altLang="ru-RU" sz="2400" dirty="0">
                <a:solidFill>
                  <a:srgbClr val="C00000"/>
                </a:solidFill>
              </a:rPr>
            </a:br>
            <a:r>
              <a:rPr lang="ru-RU" altLang="ru-RU" sz="2400" dirty="0">
                <a:solidFill>
                  <a:srgbClr val="C00000"/>
                </a:solidFill>
              </a:rPr>
              <a:t>аграрный университет имени Н.В. </a:t>
            </a:r>
            <a:r>
              <a:rPr lang="ru-RU" altLang="ru-RU" sz="2400" dirty="0" err="1">
                <a:solidFill>
                  <a:srgbClr val="C00000"/>
                </a:solidFill>
              </a:rPr>
              <a:t>Парахина</a:t>
            </a:r>
            <a:r>
              <a:rPr lang="ru-RU" altLang="ru-RU" sz="2400" dirty="0">
                <a:solidFill>
                  <a:srgbClr val="C00000"/>
                </a:solidFill>
              </a:rPr>
              <a:t>»</a:t>
            </a:r>
            <a:endParaRPr lang="ru-RU" alt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3643" y="1877533"/>
            <a:ext cx="8839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Университетская многоуровневая деловая игра 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«Путь  к успеху!»</a:t>
            </a:r>
            <a:br>
              <a:rPr lang="ru-RU" sz="5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15.03.2017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757" y="624110"/>
            <a:ext cx="9815855" cy="223442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  <a:r>
              <a:rPr lang="en-US" sz="5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создаю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  <a:r>
              <a:rPr lang="en-US" sz="5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верю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5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него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успех?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000" y="1680518"/>
            <a:ext cx="9553361" cy="4736757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ru-RU" dirty="0"/>
              <a:t>	</a:t>
            </a:r>
            <a:r>
              <a:rPr lang="ru-RU" sz="2600" dirty="0" smtClean="0"/>
              <a:t>Успех – это успешно поставленные и выполненные цели</a:t>
            </a:r>
            <a:r>
              <a:rPr lang="en-US" sz="2600" dirty="0" smtClean="0"/>
              <a:t>,</a:t>
            </a:r>
            <a:r>
              <a:rPr lang="ru-RU" sz="2600" dirty="0" smtClean="0"/>
              <a:t> благодаря </a:t>
            </a:r>
            <a:r>
              <a:rPr lang="ru-RU" sz="2600" dirty="0" smtClean="0"/>
              <a:t>чему </a:t>
            </a:r>
            <a:r>
              <a:rPr lang="ru-RU" sz="2600" dirty="0" smtClean="0"/>
              <a:t>человек получает внутреннее удовлетворение. </a:t>
            </a:r>
            <a:r>
              <a:rPr lang="ru-RU" sz="2600" dirty="0"/>
              <a:t>Э</a:t>
            </a:r>
            <a:r>
              <a:rPr lang="ru-RU" sz="2600" dirty="0" smtClean="0"/>
              <a:t>то </a:t>
            </a:r>
            <a:r>
              <a:rPr lang="ru-RU" sz="2600" dirty="0" smtClean="0"/>
              <a:t>результат значительной работы </a:t>
            </a:r>
            <a:r>
              <a:rPr lang="ru-RU" sz="2600" dirty="0"/>
              <a:t>или </a:t>
            </a:r>
            <a:r>
              <a:rPr lang="ru-RU" sz="2600" dirty="0" smtClean="0"/>
              <a:t>выполненной задачи. </a:t>
            </a:r>
            <a:r>
              <a:rPr lang="ru-RU" sz="2600" dirty="0"/>
              <a:t>Для достижения </a:t>
            </a:r>
            <a:r>
              <a:rPr lang="ru-RU" sz="2600" dirty="0" smtClean="0"/>
              <a:t>успеха </a:t>
            </a:r>
            <a:r>
              <a:rPr lang="ru-RU" sz="2600" dirty="0"/>
              <a:t>требуется </a:t>
            </a:r>
            <a:r>
              <a:rPr lang="ru-RU" sz="2600" dirty="0" smtClean="0"/>
              <a:t>пройти </a:t>
            </a:r>
            <a:r>
              <a:rPr lang="ru-RU" sz="2600" dirty="0"/>
              <a:t>следующие этапы</a:t>
            </a:r>
            <a:r>
              <a:rPr lang="en-US" sz="2600" dirty="0"/>
              <a:t>:</a:t>
            </a:r>
            <a:endParaRPr lang="ru-RU" sz="2600" dirty="0"/>
          </a:p>
          <a:p>
            <a:r>
              <a:rPr lang="ru-RU" sz="2600" dirty="0"/>
              <a:t>Достижение поставленных целей в задуманном </a:t>
            </a:r>
            <a:r>
              <a:rPr lang="ru-RU" sz="2600" dirty="0" smtClean="0"/>
              <a:t>деле.</a:t>
            </a:r>
            <a:r>
              <a:rPr lang="ru-RU" sz="2600" dirty="0"/>
              <a:t>	</a:t>
            </a:r>
          </a:p>
          <a:p>
            <a:r>
              <a:rPr lang="ru-RU" sz="2600" dirty="0"/>
              <a:t>Положительный результат чего-либо. Общественное признание чего-либо и кого-либо.	</a:t>
            </a:r>
          </a:p>
          <a:p>
            <a:r>
              <a:rPr lang="ru-RU" sz="2600" dirty="0"/>
              <a:t>Приобретение навыков при достижении основных и второстепенных целей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sz="2600" dirty="0"/>
              <a:t>По нашему </a:t>
            </a:r>
            <a:r>
              <a:rPr lang="ru-RU" sz="2600" dirty="0" smtClean="0"/>
              <a:t>мнению, </a:t>
            </a:r>
            <a:r>
              <a:rPr lang="ru-RU" sz="2600" dirty="0"/>
              <a:t>успешный </a:t>
            </a:r>
            <a:r>
              <a:rPr lang="ru-RU" sz="2600" dirty="0" smtClean="0"/>
              <a:t>человек - </a:t>
            </a:r>
            <a:r>
              <a:rPr lang="ru-RU" sz="2600" dirty="0"/>
              <a:t>это</a:t>
            </a:r>
            <a:r>
              <a:rPr lang="en-US" sz="2600" dirty="0"/>
              <a:t> </a:t>
            </a:r>
            <a:r>
              <a:rPr lang="ru-RU" sz="2600" dirty="0"/>
              <a:t>тот</a:t>
            </a:r>
            <a:r>
              <a:rPr lang="en-US" sz="2600" dirty="0"/>
              <a:t>,</a:t>
            </a:r>
            <a:r>
              <a:rPr lang="ru-RU" sz="2600" dirty="0"/>
              <a:t> кто на протяжении своей жизни справлялся с поставленными целями и не боялся смотреть в лицо трудностям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069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Модель успешного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092" y="1309816"/>
            <a:ext cx="11969578" cy="54287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Упорство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Вооружитесь упорством, терпением, целеустремленностью, чтобы достичь вожделенной цели</a:t>
            </a:r>
            <a:r>
              <a:rPr lang="ru-RU" dirty="0" smtClean="0"/>
              <a:t>!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Уравновешенность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C00000"/>
                </a:solidFill>
              </a:rPr>
              <a:t>рассудительность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Способность </a:t>
            </a:r>
            <a:r>
              <a:rPr lang="ru-RU" dirty="0"/>
              <a:t>держать себя в руках, удерживать контроль над собственными эмоциями, не выходить из себя, растрачивая энергию на глупые ссоры, конфликты, </a:t>
            </a:r>
            <a:r>
              <a:rPr lang="ru-RU" dirty="0" smtClean="0"/>
              <a:t>переживания.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Верность </a:t>
            </a:r>
            <a:r>
              <a:rPr lang="ru-RU" dirty="0">
                <a:solidFill>
                  <a:srgbClr val="C00000"/>
                </a:solidFill>
              </a:rPr>
              <a:t>данному </a:t>
            </a:r>
            <a:r>
              <a:rPr lang="ru-RU" dirty="0" smtClean="0">
                <a:solidFill>
                  <a:srgbClr val="C00000"/>
                </a:solidFill>
              </a:rPr>
              <a:t>слову</a:t>
            </a:r>
            <a:r>
              <a:rPr lang="en-US" dirty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Железность</a:t>
            </a:r>
            <a:r>
              <a:rPr lang="ru-RU" dirty="0" smtClean="0"/>
              <a:t>» </a:t>
            </a:r>
            <a:r>
              <a:rPr lang="ru-RU" dirty="0"/>
              <a:t>обещаний, нерушимость слова создают глубокое доверие к </a:t>
            </a:r>
            <a:r>
              <a:rPr lang="ru-RU" dirty="0" smtClean="0"/>
              <a:t>человеку</a:t>
            </a:r>
            <a:r>
              <a:rPr lang="ru-RU" dirty="0"/>
              <a:t>. Благодаря тому, что успешный человек пользуется доверием окружающих, он может заручиться поддержкой многих </a:t>
            </a:r>
            <a:r>
              <a:rPr lang="ru-RU" dirty="0" smtClean="0"/>
              <a:t>людей.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791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успешного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Объективность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Понимание своих </a:t>
            </a:r>
            <a:r>
              <a:rPr lang="ru-RU" dirty="0"/>
              <a:t>реальных </a:t>
            </a:r>
            <a:r>
              <a:rPr lang="ru-RU" dirty="0" smtClean="0"/>
              <a:t>возможностей</a:t>
            </a:r>
            <a:r>
              <a:rPr lang="ru-RU" dirty="0"/>
              <a:t>, честная оценка своих недостатков, достоинств. Правильное отношение к поражению и победе. Получая определенный результат, необходимо трезво оценивать все факторы, имевшие на него влияние: успешный человек не станет "вешать лавры" на себя за достижение, не зависевшее от его усилий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>
                <a:solidFill>
                  <a:srgbClr val="C00000"/>
                </a:solidFill>
              </a:rPr>
              <a:t>Высокая </a:t>
            </a:r>
            <a:r>
              <a:rPr lang="ru-RU" dirty="0" smtClean="0">
                <a:solidFill>
                  <a:srgbClr val="C00000"/>
                </a:solidFill>
              </a:rPr>
              <a:t>трудоспособность</a:t>
            </a:r>
            <a:r>
              <a:rPr lang="en-US" dirty="0"/>
              <a:t>: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Подкрепленная </a:t>
            </a:r>
            <a:r>
              <a:rPr lang="ru-RU" dirty="0"/>
              <a:t>уже полученными результатами вера в себя, увлеченность идеей способны многократно </a:t>
            </a:r>
            <a:r>
              <a:rPr lang="ru-RU" dirty="0" smtClean="0"/>
              <a:t>увеличивать  эффективность </a:t>
            </a:r>
            <a:r>
              <a:rPr lang="ru-RU" dirty="0"/>
              <a:t>усилий, прилагаемых человеком для достижения </a:t>
            </a:r>
            <a:r>
              <a:rPr lang="ru-RU" dirty="0" smtClean="0"/>
              <a:t>цели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0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успешной личности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081" y="134482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Для формирования успешного человека </a:t>
            </a:r>
            <a:r>
              <a:rPr lang="ru-RU" dirty="0" smtClean="0"/>
              <a:t>необходимы мотивация </a:t>
            </a:r>
            <a:r>
              <a:rPr lang="ru-RU" dirty="0" smtClean="0"/>
              <a:t>и </a:t>
            </a:r>
            <a:r>
              <a:rPr lang="ru-RU" dirty="0" smtClean="0"/>
              <a:t>труд.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Преуспевающие люди сосредотачиваются на самом основном</a:t>
            </a:r>
            <a:r>
              <a:rPr lang="en-US" dirty="0" smtClean="0"/>
              <a:t>,</a:t>
            </a:r>
            <a:r>
              <a:rPr lang="ru-RU" dirty="0" smtClean="0"/>
              <a:t> продвигаясь вперед маленькими шажками</a:t>
            </a:r>
            <a:r>
              <a:rPr lang="en-US" dirty="0" smtClean="0"/>
              <a:t>,</a:t>
            </a:r>
            <a:r>
              <a:rPr lang="ru-RU" dirty="0" smtClean="0"/>
              <a:t> при этом держа главную цель на задворках сознания.</a:t>
            </a:r>
          </a:p>
          <a:p>
            <a:pPr marL="0" indent="0">
              <a:buNone/>
            </a:pPr>
            <a:r>
              <a:rPr lang="ru-RU" dirty="0" smtClean="0"/>
              <a:t>	Успешный человек должен быть уверен в себе.</a:t>
            </a:r>
          </a:p>
          <a:p>
            <a:pPr marL="0" indent="0">
              <a:buNone/>
            </a:pPr>
            <a:r>
              <a:rPr lang="ru-RU" dirty="0" smtClean="0"/>
              <a:t>	При достижении успеха человек нередко сталкивается с трудностями.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508" y="3903138"/>
            <a:ext cx="4400775" cy="278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dirty="0" smtClean="0"/>
              <a:t>			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	</a:t>
            </a:r>
            <a:r>
              <a:rPr lang="ru-RU" dirty="0" smtClean="0"/>
              <a:t>																	Щеглов </a:t>
            </a:r>
            <a:r>
              <a:rPr lang="ru-RU" dirty="0" smtClean="0"/>
              <a:t>Егор (АИБ - 163),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Евстратов Сергей</a:t>
            </a:r>
            <a:r>
              <a:rPr lang="ru-RU" dirty="0"/>
              <a:t> </a:t>
            </a:r>
            <a:r>
              <a:rPr lang="ru-RU" dirty="0" smtClean="0"/>
              <a:t>(МК, </a:t>
            </a:r>
            <a:r>
              <a:rPr lang="ru-RU" dirty="0"/>
              <a:t>301 – М</a:t>
            </a:r>
            <a:r>
              <a:rPr lang="ru-RU" dirty="0" smtClean="0"/>
              <a:t>),</a:t>
            </a: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dirty="0" smtClean="0"/>
              <a:t> Фролов </a:t>
            </a:r>
            <a:r>
              <a:rPr lang="ru-RU" dirty="0" smtClean="0"/>
              <a:t>Дмитрий (АИБ - </a:t>
            </a:r>
            <a:r>
              <a:rPr lang="ru-RU" smtClean="0"/>
              <a:t>161</a:t>
            </a:r>
            <a:r>
              <a:rPr lang="ru-RU" smtClean="0"/>
              <a:t>),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Шатулина</a:t>
            </a:r>
            <a:r>
              <a:rPr lang="ru-RU" dirty="0" smtClean="0"/>
              <a:t> </a:t>
            </a:r>
            <a:r>
              <a:rPr lang="ru-RU" dirty="0" smtClean="0"/>
              <a:t>Диана (МК, 325 - В),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                                   Власов Алексей </a:t>
            </a:r>
            <a:r>
              <a:rPr lang="ru-RU" dirty="0" smtClean="0"/>
              <a:t>(МК, </a:t>
            </a:r>
            <a:r>
              <a:rPr lang="ru-RU" dirty="0" smtClean="0"/>
              <a:t>301 – М</a:t>
            </a:r>
            <a:r>
              <a:rPr lang="ru-RU" dirty="0" smtClean="0"/>
              <a:t>).</a:t>
            </a:r>
            <a:r>
              <a:rPr lang="ru-RU" dirty="0" smtClean="0"/>
              <a:t>							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7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182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Федеральное государственное бюджетное образовательное учреждение высшего образования «Орловский государственный  аграрный университет имени Н.В. Парахина»</vt:lpstr>
      <vt:lpstr>Я создаю свой успех,  я верю в него!</vt:lpstr>
      <vt:lpstr>Что такое успех? </vt:lpstr>
      <vt:lpstr> Модель успешного человека</vt:lpstr>
      <vt:lpstr>Модель успешного человека</vt:lpstr>
      <vt:lpstr>Формирование успешной личности</vt:lpstr>
      <vt:lpstr>    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создаю свой успех, я верю в него!</dc:title>
  <dc:creator>Windows User</dc:creator>
  <cp:lastModifiedBy>Psycho</cp:lastModifiedBy>
  <cp:revision>13</cp:revision>
  <dcterms:created xsi:type="dcterms:W3CDTF">2017-03-15T10:53:38Z</dcterms:created>
  <dcterms:modified xsi:type="dcterms:W3CDTF">2017-03-16T10:57:37Z</dcterms:modified>
</cp:coreProperties>
</file>